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17EE3-A848-0105-FF18-8ED10FD6AD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94DC8E-AB9E-82A3-6BA3-A4BC641CC9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42E0D2-59A4-A5F8-7AB6-84B62838E5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092E-20A1-4161-A438-40B8A36E17B6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B4AE92-48D5-0331-B52B-89F4495F5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95432B-E2F1-2688-C743-03C6EA81D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3034F-A032-4B3D-A892-E84C68D15F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833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250DF-44B0-6CAF-407C-7EE979D19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740212-008D-B88E-09BE-1B4212F3E3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EFFD0A-E633-3747-7F71-F09BCB8F3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092E-20A1-4161-A438-40B8A36E17B6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9EBDE4-390D-9D42-3CAC-38975CD3F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6619E7-22D7-F09C-EF5D-1BF6C0E7F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3034F-A032-4B3D-A892-E84C68D15F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860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A917954-4F5E-7423-F525-F61AA1AF32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53DB99-D936-2F51-CC44-CE534B9235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C0C472-3F8B-65F9-F1B9-3CD2DF824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092E-20A1-4161-A438-40B8A36E17B6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A02F9F-4725-3A2D-A837-C7C2FB205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556A5C-D31B-05F6-0550-07B789C35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3034F-A032-4B3D-A892-E84C68D15F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210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F33A6-5A65-86EF-E32C-DB4897B40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26A2C9-EBED-3FCB-D6C3-A9F6C6E317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CCCE77-7252-F00D-A1C5-F994F337D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092E-20A1-4161-A438-40B8A36E17B6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DCDE6C-422E-B482-707E-F4CCF7217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5A57F1-DE00-CF0E-D7EA-565B2F224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3034F-A032-4B3D-A892-E84C68D15F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394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03A9F-EDB6-E6A2-F921-84E9DAA25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3E67F1-1CE0-E3AD-442D-5C6EBD1B20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1733D0-D03D-EEEA-688E-3A0BA196B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092E-20A1-4161-A438-40B8A36E17B6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2F45A0-D68A-0E57-95FE-29A5D3014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B54BB7-BCE3-09FD-77B1-4A82F1567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3034F-A032-4B3D-A892-E84C68D15F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865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BBC96-A2E7-316D-45A8-55A376566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3C8432-0D0F-670D-9D33-357F94C16B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A29E10-A6F4-071B-8777-91A8F54A88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D91324-3D43-5BDC-3FA1-F1D0DA0DA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092E-20A1-4161-A438-40B8A36E17B6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7970CA-A5A9-F62F-BFBB-C4FFC13C4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399F5D-4BE0-074D-333C-B51D07ACF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3034F-A032-4B3D-A892-E84C68D15F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200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75DD9B-37F7-5973-BEA4-5B257DB60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E9ADC3-50D3-6D39-12FE-667B43D643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B0848D-50C2-1FD3-74A0-400C3E0426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59A465-936F-CAB1-E955-4D0B7FD35E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204CD6-B321-B7C6-B689-FDF44718F9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5678EA-B9AD-146A-E361-3F36208D7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092E-20A1-4161-A438-40B8A36E17B6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3E275F-7665-2A07-6EEA-7D02D173E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4DFA357-732F-652F-1F4F-E0336B419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3034F-A032-4B3D-A892-E84C68D15F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533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F1ADB-14A9-44EF-43D3-47834087C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7A7B94-3993-D6BC-F77C-58FCB8197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092E-20A1-4161-A438-40B8A36E17B6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3843F9-080A-7A8B-11C6-ACF0A3359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BE56AE-695E-3AD4-A4D4-4F92BC4BA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3034F-A032-4B3D-A892-E84C68D15F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718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F30EA4-A0BC-4DF8-1A20-775529A9EF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092E-20A1-4161-A438-40B8A36E17B6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C6F1343-1B83-9E27-8F09-B61D04A1F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297F21-EE32-7554-A6DA-EC13F0C14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3034F-A032-4B3D-A892-E84C68D15F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178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2412FD-4109-EB8C-EC29-C3515DE6A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405686-7CFF-567F-66D9-883F5A61DE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504DD4-370D-2DD6-12C4-C60F738121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6DF882-25A0-94C6-D35C-48B40C5A1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092E-20A1-4161-A438-40B8A36E17B6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B4A8D7-3FAD-380D-21FB-9DE2F15C7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A4D8D5-528A-7B37-6238-3182CE9FA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3034F-A032-4B3D-A892-E84C68D15F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770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5167B-43D4-B8FA-65DB-F1B0C08F6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84CBC4-358E-45D5-BB23-4CA78A4E7A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C89632-F696-D388-71AB-02A5C8ED90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C1DBF7-963A-C5A7-1397-313722361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092E-20A1-4161-A438-40B8A36E17B6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20C35C-9DEA-47C2-198B-B5381EE8D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381430-8DCD-40D4-C77D-191F87EFC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3034F-A032-4B3D-A892-E84C68D15F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71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6E5809-B65A-0A08-276A-1E5C76234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E2490B-2262-9BD3-81F1-DE9F7FB3E8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24C726-E241-43C1-80CA-A7CA4BB1D1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C6E092E-20A1-4161-A438-40B8A36E17B6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255973-9ECC-39F1-FB8D-898541A547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89727E-D4CC-15CC-6E62-8F17C41AE8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BA3034F-A032-4B3D-A892-E84C68D15F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881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0229DC-460F-78E1-E83E-D5A47339C9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0338" y="640080"/>
            <a:ext cx="3734014" cy="3566160"/>
          </a:xfrm>
        </p:spPr>
        <p:txBody>
          <a:bodyPr anchor="b">
            <a:normAutofit/>
          </a:bodyPr>
          <a:lstStyle/>
          <a:p>
            <a:pPr algn="l"/>
            <a:r>
              <a:rPr lang="en-US" sz="5400" dirty="0"/>
              <a:t>2026 Mid-Winter Meeting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786BC0-3447-0023-6080-5D27A83ADA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0339" y="4636008"/>
            <a:ext cx="3734014" cy="1572768"/>
          </a:xfrm>
        </p:spPr>
        <p:txBody>
          <a:bodyPr>
            <a:normAutofit/>
          </a:bodyPr>
          <a:lstStyle/>
          <a:p>
            <a:pPr algn="l"/>
            <a:endParaRPr lang="en-US"/>
          </a:p>
          <a:p>
            <a:pPr algn="l"/>
            <a:r>
              <a:rPr lang="en-US" dirty="0"/>
              <a:t>Reports and Reports and Per Capita</a:t>
            </a:r>
            <a:endParaRPr lang="en-US"/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36F5B5-E79C-C2F1-FB7D-E6378D30E7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302281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6CBB5B-00F3-8E8A-815D-5E1348EBC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 Fill">
            <a:extLst>
              <a:ext uri="{FF2B5EF4-FFF2-40B4-BE49-F238E27FC236}">
                <a16:creationId xmlns:a16="http://schemas.microsoft.com/office/drawing/2014/main" id="{2B520C57-0998-2D78-A4E1-CE4A13E044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Color Cover">
            <a:extLst>
              <a:ext uri="{FF2B5EF4-FFF2-40B4-BE49-F238E27FC236}">
                <a16:creationId xmlns:a16="http://schemas.microsoft.com/office/drawing/2014/main" id="{BBAC7C87-08A4-294F-4724-42B4074C87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2BD8514-4518-522D-23B3-89B0976BE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929"/>
            <a:ext cx="12188952" cy="3490956"/>
            <a:chOff x="651279" y="598259"/>
            <a:chExt cx="10889442" cy="5680742"/>
          </a:xfrm>
        </p:grpSpPr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481DA889-319E-B39B-AB8A-B937EBEC97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Color">
              <a:extLst>
                <a:ext uri="{FF2B5EF4-FFF2-40B4-BE49-F238E27FC236}">
                  <a16:creationId xmlns:a16="http://schemas.microsoft.com/office/drawing/2014/main" id="{E8CE633C-1C31-BC50-751A-C893CF07BB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23077D7F-9BC7-91D3-6A9D-267968EEAE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030" y="1065276"/>
            <a:ext cx="4727448" cy="4727448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87257EFC-A523-A73D-485E-1A8C510E9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35FD276-0E07-AD46-5D06-1129794E02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1AE4526-4072-8906-8E2F-9E5C528736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1D10F6E-21E7-AEA4-CC15-4A50F6BE3C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B920F71-2FD7-3C80-8EC6-8C08F215A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3C7FCBC-6A25-A436-1DC7-9B084A3C42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946E334-B95B-93A6-D235-E93F67676B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E5EF903-E7C6-185B-9D8E-FC4089B83C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796517F-F20E-241E-ABD8-A3214347C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4" y="841249"/>
            <a:ext cx="5692953" cy="2587131"/>
          </a:xfrm>
        </p:spPr>
        <p:txBody>
          <a:bodyPr anchor="b">
            <a:norm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2026 SOC Meeting  Per Capita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68D412-40E1-D61E-A1F6-DDE937ABAB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383" y="3646048"/>
            <a:ext cx="5692953" cy="2860449"/>
          </a:xfrm>
        </p:spPr>
        <p:txBody>
          <a:bodyPr anchor="ctr">
            <a:normAutofit/>
          </a:bodyPr>
          <a:lstStyle/>
          <a:p>
            <a:endParaRPr lang="en-US" sz="1800" dirty="0">
              <a:solidFill>
                <a:schemeClr val="tx2"/>
              </a:solidFill>
            </a:endParaRPr>
          </a:p>
          <a:p>
            <a:endParaRPr lang="en-US" sz="1800" dirty="0">
              <a:solidFill>
                <a:schemeClr val="tx2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F3F7630-5299-2955-8824-D061C3534F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934" y="3589022"/>
            <a:ext cx="5586225" cy="3281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7391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2B9D19-3741-29A2-376A-9E092809A7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 Fill">
            <a:extLst>
              <a:ext uri="{FF2B5EF4-FFF2-40B4-BE49-F238E27FC236}">
                <a16:creationId xmlns:a16="http://schemas.microsoft.com/office/drawing/2014/main" id="{949BE522-F1AF-A98D-5698-48AB5829C1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Color Cover">
            <a:extLst>
              <a:ext uri="{FF2B5EF4-FFF2-40B4-BE49-F238E27FC236}">
                <a16:creationId xmlns:a16="http://schemas.microsoft.com/office/drawing/2014/main" id="{7F35F9EB-E94F-FAA7-F5CD-25AE552305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E19B78D-88F5-EC22-3E8C-C0717237BF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929"/>
            <a:ext cx="12188952" cy="3490956"/>
            <a:chOff x="651279" y="598259"/>
            <a:chExt cx="10889442" cy="5680742"/>
          </a:xfrm>
        </p:grpSpPr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2EADB199-D6DB-537C-B357-7C3329A1CE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Color">
              <a:extLst>
                <a:ext uri="{FF2B5EF4-FFF2-40B4-BE49-F238E27FC236}">
                  <a16:creationId xmlns:a16="http://schemas.microsoft.com/office/drawing/2014/main" id="{FBA02DB9-09F1-4CDD-F6F0-1D0D547A55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261BBE6-1C03-4E21-C852-39293923D9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030" y="1065276"/>
            <a:ext cx="4727448" cy="4727448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720BA4CC-B521-98C6-2DE8-C0C30E85F4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E346777-4A24-BF4B-F507-F02D13BA26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7F88750-19A8-922C-BDD2-38DF15061B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066D28-C8F1-4EFD-0C0F-659A82005A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C51E38E-76F8-129D-883D-9ACEBBF133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3474927-0FB9-8524-0E9E-2ECA6CEDEE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1FF624B-A843-BCE3-BC87-3BB72C1912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15CD00D-1350-30EF-0475-509414C12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40D2485-22E3-36D0-1FFC-B894D36C4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4" y="841249"/>
            <a:ext cx="5692953" cy="2587131"/>
          </a:xfrm>
        </p:spPr>
        <p:txBody>
          <a:bodyPr anchor="b">
            <a:norm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2026 SOC Meeting  Per Capita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BB7537-1D28-3652-AD97-73D70C71B4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383" y="3646048"/>
            <a:ext cx="5692953" cy="2860449"/>
          </a:xfrm>
        </p:spPr>
        <p:txBody>
          <a:bodyPr anchor="ctr">
            <a:normAutofit/>
          </a:bodyPr>
          <a:lstStyle/>
          <a:p>
            <a:endParaRPr lang="en-US" sz="1800" dirty="0">
              <a:solidFill>
                <a:schemeClr val="tx2"/>
              </a:solidFill>
            </a:endParaRPr>
          </a:p>
          <a:p>
            <a:endParaRPr lang="en-US" sz="1800" dirty="0">
              <a:solidFill>
                <a:schemeClr val="tx2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311E578-84D5-9BEC-D5BB-6108DA7E62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1934" y="3589022"/>
            <a:ext cx="5586224" cy="3281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8809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04FA0B-A77D-9859-4E22-CF7DEC39C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 Fill">
            <a:extLst>
              <a:ext uri="{FF2B5EF4-FFF2-40B4-BE49-F238E27FC236}">
                <a16:creationId xmlns:a16="http://schemas.microsoft.com/office/drawing/2014/main" id="{225EE263-E546-630E-5BEB-2B106FBDA7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Color Cover">
            <a:extLst>
              <a:ext uri="{FF2B5EF4-FFF2-40B4-BE49-F238E27FC236}">
                <a16:creationId xmlns:a16="http://schemas.microsoft.com/office/drawing/2014/main" id="{B9E69092-4A41-A036-DA80-C890EDDBD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C6661E0-44C5-655E-4AA0-B77D3B4FF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929"/>
            <a:ext cx="12188952" cy="3490956"/>
            <a:chOff x="651279" y="598259"/>
            <a:chExt cx="10889442" cy="5680742"/>
          </a:xfrm>
        </p:grpSpPr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C98D45F3-7D3E-A052-E59C-1300AFB470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Color">
              <a:extLst>
                <a:ext uri="{FF2B5EF4-FFF2-40B4-BE49-F238E27FC236}">
                  <a16:creationId xmlns:a16="http://schemas.microsoft.com/office/drawing/2014/main" id="{FAB52386-9F15-5870-6A6D-92BE15142E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051C7324-74F9-837A-F674-9BDFEE4F87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030" y="1065276"/>
            <a:ext cx="4727448" cy="4727448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E9B3C1D3-9B8D-410B-0AF1-7898DDF99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143BE4C-21EE-559E-233A-13D9DDB8B7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7B7499A-5FCF-E5B2-18FE-B4081D9A0C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D15B8C2-784F-A060-9CCC-862CF9E405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58D8155-B7EE-63A3-61B1-E64527BCCE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48B6E68-197B-483A-0715-FFA5E6FA67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81B3ADEE-4C9E-E1F8-F559-F58C452D2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0DE75B5-4E08-BE3B-7D70-9509C53906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9B2FDB2-E5D7-6844-3D19-EAB78006E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4" y="841249"/>
            <a:ext cx="5692953" cy="2587131"/>
          </a:xfrm>
        </p:spPr>
        <p:txBody>
          <a:bodyPr anchor="b">
            <a:norm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2026 SOC Meeting  Per Capita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DBACF3-B348-E1DC-3403-B8250E6675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383" y="3646048"/>
            <a:ext cx="5692953" cy="2860449"/>
          </a:xfrm>
        </p:spPr>
        <p:txBody>
          <a:bodyPr anchor="ctr">
            <a:normAutofit/>
          </a:bodyPr>
          <a:lstStyle/>
          <a:p>
            <a:endParaRPr lang="en-US" sz="1800" dirty="0">
              <a:solidFill>
                <a:schemeClr val="tx2"/>
              </a:solidFill>
            </a:endParaRPr>
          </a:p>
          <a:p>
            <a:endParaRPr lang="en-US" sz="1800" dirty="0">
              <a:solidFill>
                <a:schemeClr val="tx2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4F8A239-A0B1-DF60-A792-DD0B8F6B4B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1934" y="3589022"/>
            <a:ext cx="5586224" cy="3281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9791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210C18-4C50-28B7-D528-B8C8938354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B8B36A1-4A4C-B18E-70AC-F214B4563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162EE7-F425-6188-9644-90EBD2E557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0338" y="640080"/>
            <a:ext cx="3734014" cy="3566160"/>
          </a:xfrm>
        </p:spPr>
        <p:txBody>
          <a:bodyPr anchor="b">
            <a:normAutofit/>
          </a:bodyPr>
          <a:lstStyle/>
          <a:p>
            <a:pPr algn="l"/>
            <a:r>
              <a:rPr lang="en-US" sz="5400" dirty="0"/>
              <a:t>2026 SOC Meeting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0AFE9D-9CD3-E876-AF0C-80DBC27CDD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0339" y="4636008"/>
            <a:ext cx="3734014" cy="1572768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dirty="0"/>
              <a:t>Questions?</a:t>
            </a:r>
          </a:p>
          <a:p>
            <a:pPr algn="l"/>
            <a:r>
              <a:rPr lang="en-US" dirty="0"/>
              <a:t>Charles Hahn</a:t>
            </a:r>
          </a:p>
          <a:p>
            <a:pPr algn="l"/>
            <a:r>
              <a:rPr lang="en-US" dirty="0"/>
              <a:t>601-831-1057</a:t>
            </a:r>
          </a:p>
          <a:p>
            <a:pPr algn="l"/>
            <a:r>
              <a:rPr lang="en-US" dirty="0"/>
              <a:t>cdhpc2@yahoo.com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00A7AC00-50A4-7027-9ABD-1CD458E136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942009E-A96B-24C7-F147-FC24E62AF1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98615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380F93-83E5-818B-D2F6-212B240BC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2091" y="501651"/>
            <a:ext cx="4395340" cy="1716255"/>
          </a:xfrm>
        </p:spPr>
        <p:txBody>
          <a:bodyPr anchor="b">
            <a:normAutofit/>
          </a:bodyPr>
          <a:lstStyle/>
          <a:p>
            <a:r>
              <a:rPr lang="en-US" sz="3900" dirty="0"/>
              <a:t>2026 SOC Meeting  Reports 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FC8B7E-DF7F-C759-29D4-E03BDB292E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43" y="818188"/>
            <a:ext cx="5221625" cy="522162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19ED01-5D99-B6B3-7F83-FCFC7A275E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2583" y="2645922"/>
            <a:ext cx="4434721" cy="3710427"/>
          </a:xfrm>
        </p:spPr>
        <p:txBody>
          <a:bodyPr anchor="t">
            <a:normAutofit/>
          </a:bodyPr>
          <a:lstStyle/>
          <a:p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17 Councils still haven’t file Report of Officers (Form 185)</a:t>
            </a:r>
          </a:p>
          <a:p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34 Councils still haven’t filed Service Personnel (Form 365)</a:t>
            </a:r>
          </a:p>
          <a:p>
            <a:r>
              <a:rPr lang="en-US" sz="2000">
                <a:solidFill>
                  <a:schemeClr val="tx1">
                    <a:alpha val="80000"/>
                  </a:schemeClr>
                </a:solidFill>
              </a:rPr>
              <a:t>33 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Councils didn’t file for Columbian Award last year (SP-7)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746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742BD1-C4A9-C1E2-DF3A-3A8E74E0FF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B2CA8FB-E62D-597C-9CF0-B60B6EC558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6A8312-5C4B-AF5E-C335-6E1DFDE3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2091" y="501651"/>
            <a:ext cx="4395340" cy="1716255"/>
          </a:xfrm>
        </p:spPr>
        <p:txBody>
          <a:bodyPr anchor="b">
            <a:normAutofit/>
          </a:bodyPr>
          <a:lstStyle/>
          <a:p>
            <a:r>
              <a:rPr lang="en-US" sz="3900" dirty="0"/>
              <a:t>2026 SOC Meeting Reports 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DCF550B-A91F-B2D9-2493-959D1ED74E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4125D6-A60F-C971-C73A-4C7E95E08D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43" y="818188"/>
            <a:ext cx="5221625" cy="522162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DC5874-09CE-0C26-D387-CAEC3E0836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2583" y="2645922"/>
            <a:ext cx="4434721" cy="3710427"/>
          </a:xfrm>
        </p:spPr>
        <p:txBody>
          <a:bodyPr anchor="t">
            <a:normAutofit fontScale="92500"/>
          </a:bodyPr>
          <a:lstStyle/>
          <a:p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Reports to State Deputy</a:t>
            </a:r>
          </a:p>
          <a:p>
            <a:pPr lvl="1"/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What Reports to copy</a:t>
            </a:r>
          </a:p>
          <a:p>
            <a:pPr lvl="2"/>
            <a:r>
              <a:rPr lang="en-US" sz="1200" dirty="0">
                <a:solidFill>
                  <a:schemeClr val="tx1">
                    <a:alpha val="80000"/>
                  </a:schemeClr>
                </a:solidFill>
              </a:rPr>
              <a:t>Form 186</a:t>
            </a:r>
          </a:p>
          <a:p>
            <a:pPr lvl="2"/>
            <a:r>
              <a:rPr lang="en-US" sz="1200" dirty="0">
                <a:solidFill>
                  <a:schemeClr val="tx1">
                    <a:alpha val="80000"/>
                  </a:schemeClr>
                </a:solidFill>
              </a:rPr>
              <a:t>Form 365</a:t>
            </a:r>
          </a:p>
          <a:p>
            <a:pPr lvl="2"/>
            <a:r>
              <a:rPr lang="en-US" sz="1200" dirty="0">
                <a:solidFill>
                  <a:schemeClr val="tx1">
                    <a:alpha val="80000"/>
                  </a:schemeClr>
                </a:solidFill>
              </a:rPr>
              <a:t>Form 1295</a:t>
            </a:r>
          </a:p>
          <a:p>
            <a:pPr lvl="2"/>
            <a:r>
              <a:rPr lang="en-US" sz="1200" dirty="0">
                <a:solidFill>
                  <a:schemeClr val="tx1">
                    <a:alpha val="80000"/>
                  </a:schemeClr>
                </a:solidFill>
              </a:rPr>
              <a:t>Form SP-7</a:t>
            </a:r>
          </a:p>
          <a:p>
            <a:pPr lvl="2"/>
            <a:r>
              <a:rPr lang="en-US" sz="1200" dirty="0">
                <a:solidFill>
                  <a:schemeClr val="tx1">
                    <a:alpha val="80000"/>
                  </a:schemeClr>
                </a:solidFill>
              </a:rPr>
              <a:t>Form 1728</a:t>
            </a:r>
          </a:p>
          <a:p>
            <a:pPr lvl="2"/>
            <a:r>
              <a:rPr lang="en-US" sz="1200" dirty="0">
                <a:solidFill>
                  <a:schemeClr val="tx1">
                    <a:alpha val="80000"/>
                  </a:schemeClr>
                </a:solidFill>
              </a:rPr>
              <a:t>Form 10784</a:t>
            </a:r>
          </a:p>
          <a:p>
            <a:pPr lvl="2"/>
            <a:r>
              <a:rPr lang="en-US" sz="1200" dirty="0">
                <a:solidFill>
                  <a:schemeClr val="tx1">
                    <a:alpha val="80000"/>
                  </a:schemeClr>
                </a:solidFill>
              </a:rPr>
              <a:t>FOM</a:t>
            </a:r>
          </a:p>
          <a:p>
            <a:pPr lvl="1"/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What not to copy</a:t>
            </a:r>
          </a:p>
          <a:p>
            <a:pPr lvl="2"/>
            <a:r>
              <a:rPr lang="en-US" sz="1200" dirty="0">
                <a:solidFill>
                  <a:schemeClr val="tx1">
                    <a:alpha val="80000"/>
                  </a:schemeClr>
                </a:solidFill>
              </a:rPr>
              <a:t>Form 100</a:t>
            </a:r>
          </a:p>
          <a:p>
            <a:pPr lvl="2"/>
            <a:r>
              <a:rPr lang="en-US" sz="1200" dirty="0">
                <a:solidFill>
                  <a:schemeClr val="tx1">
                    <a:alpha val="80000"/>
                  </a:schemeClr>
                </a:solidFill>
              </a:rPr>
              <a:t>State Program Entries</a:t>
            </a:r>
          </a:p>
          <a:p>
            <a:pPr lvl="2"/>
            <a:r>
              <a:rPr lang="en-US" sz="1200" dirty="0">
                <a:solidFill>
                  <a:schemeClr val="tx1">
                    <a:alpha val="80000"/>
                  </a:schemeClr>
                </a:solidFill>
              </a:rPr>
              <a:t>State FOY Entries</a:t>
            </a:r>
          </a:p>
          <a:p>
            <a:pPr lvl="2"/>
            <a:r>
              <a:rPr lang="en-US" sz="1200" dirty="0">
                <a:solidFill>
                  <a:schemeClr val="tx1">
                    <a:alpha val="80000"/>
                  </a:schemeClr>
                </a:solidFill>
              </a:rPr>
              <a:t>State KOY Entries</a:t>
            </a:r>
          </a:p>
          <a:p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Where to Send : reports@kofc-ms.org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B27EE08-8F05-0959-6917-9B9E0CD73D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8123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6FACB3C-9069-4791-BC5C-0DB7CD19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1F2038E-D777-4B76-81DD-DD13EE91B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F71780-427B-C78C-DCA9-1EC1DAD4D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802955"/>
            <a:ext cx="4766330" cy="1454051"/>
          </a:xfrm>
        </p:spPr>
        <p:txBody>
          <a:bodyPr>
            <a:normAutofit/>
          </a:bodyPr>
          <a:lstStyle/>
          <a:p>
            <a:r>
              <a:rPr lang="en-US" sz="3300" dirty="0">
                <a:solidFill>
                  <a:schemeClr val="tx2"/>
                </a:solidFill>
              </a:rPr>
              <a:t>2026 SOC Meeting Reports 2</a:t>
            </a:r>
            <a:br>
              <a:rPr lang="en-US" sz="3300" dirty="0">
                <a:solidFill>
                  <a:schemeClr val="tx2"/>
                </a:solidFill>
              </a:rPr>
            </a:br>
            <a:r>
              <a:rPr lang="en-US" sz="3300" dirty="0">
                <a:solidFill>
                  <a:schemeClr val="tx2"/>
                </a:solidFill>
              </a:rPr>
              <a:t>Reports for Minute Books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62E90C-2AC6-9983-CF33-5427C4A22C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421683"/>
            <a:ext cx="4765949" cy="3353476"/>
          </a:xfrm>
        </p:spPr>
        <p:txBody>
          <a:bodyPr anchor="t">
            <a:normAutofit/>
          </a:bodyPr>
          <a:lstStyle/>
          <a:p>
            <a:r>
              <a:rPr lang="en-US" sz="2200" dirty="0">
                <a:solidFill>
                  <a:schemeClr val="tx2"/>
                </a:solidFill>
              </a:rPr>
              <a:t>Who Should File (If you were in one of these positions for the 2024-5 fraternal year):</a:t>
            </a:r>
          </a:p>
          <a:p>
            <a:pPr lvl="1"/>
            <a:r>
              <a:rPr lang="en-US" sz="2000" dirty="0">
                <a:solidFill>
                  <a:schemeClr val="tx2"/>
                </a:solidFill>
              </a:rPr>
              <a:t>District Deputies</a:t>
            </a:r>
          </a:p>
          <a:p>
            <a:pPr lvl="1"/>
            <a:r>
              <a:rPr lang="en-US" sz="2000" dirty="0">
                <a:solidFill>
                  <a:schemeClr val="tx2"/>
                </a:solidFill>
              </a:rPr>
              <a:t>Grand Knights</a:t>
            </a:r>
          </a:p>
          <a:p>
            <a:pPr lvl="1"/>
            <a:r>
              <a:rPr lang="en-US" sz="2000" dirty="0">
                <a:solidFill>
                  <a:schemeClr val="tx2"/>
                </a:solidFill>
              </a:rPr>
              <a:t>State Program Chairs</a:t>
            </a:r>
          </a:p>
          <a:p>
            <a:pPr lvl="1"/>
            <a:endParaRPr lang="en-US" sz="1800" dirty="0">
              <a:solidFill>
                <a:schemeClr val="tx2"/>
              </a:solidFill>
            </a:endParaRPr>
          </a:p>
          <a:p>
            <a:r>
              <a:rPr lang="en-US" sz="2200" dirty="0">
                <a:solidFill>
                  <a:schemeClr val="tx2"/>
                </a:solidFill>
              </a:rPr>
              <a:t>What happens if they are not submitted?</a:t>
            </a:r>
          </a:p>
          <a:p>
            <a:pPr lvl="1"/>
            <a:endParaRPr lang="en-US" sz="1800" dirty="0">
              <a:solidFill>
                <a:schemeClr val="tx2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D354807-230F-4402-B1B9-F733A8F1F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F5A6F4A-CE87-4D5C-9382-8167967CE8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1023DD2-2E6F-4419-B404-80F08460BE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C4A6C98-F96E-4587-B01F-A9B01BBFA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66409EC-9CC3-482A-A4A5-54ED092B3F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6EE14535-F9CE-1129-E4C8-D3117F3F18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392" y="1819656"/>
            <a:ext cx="4142232" cy="4142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486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8AB0CB-3F4B-24FB-A9F0-938ABB85B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F889841-ED42-3ACA-1DE4-8EE480F949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6953AC7-CD8C-296A-C663-DEDD9F944A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2DDF87-1354-DCD9-13B0-6D56DADE6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802955"/>
            <a:ext cx="4766330" cy="1454051"/>
          </a:xfrm>
        </p:spPr>
        <p:txBody>
          <a:bodyPr>
            <a:normAutofit/>
          </a:bodyPr>
          <a:lstStyle/>
          <a:p>
            <a:r>
              <a:rPr lang="en-US" sz="3300" dirty="0">
                <a:solidFill>
                  <a:schemeClr val="tx2"/>
                </a:solidFill>
              </a:rPr>
              <a:t>2026 SOC Meeting Reports 2</a:t>
            </a:r>
            <a:br>
              <a:rPr lang="en-US" sz="3300" dirty="0">
                <a:solidFill>
                  <a:schemeClr val="tx2"/>
                </a:solidFill>
              </a:rPr>
            </a:br>
            <a:r>
              <a:rPr lang="en-US" sz="3300" dirty="0">
                <a:solidFill>
                  <a:schemeClr val="tx2"/>
                </a:solidFill>
              </a:rPr>
              <a:t>Reports for Minute Books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12FD22-A852-B8DC-50AC-3E9E103CCF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421683"/>
            <a:ext cx="4765949" cy="3353476"/>
          </a:xfrm>
        </p:spPr>
        <p:txBody>
          <a:bodyPr anchor="t">
            <a:normAutofit/>
          </a:bodyPr>
          <a:lstStyle/>
          <a:p>
            <a:pPr marL="457200" lvl="1" indent="0" algn="ctr">
              <a:buNone/>
            </a:pPr>
            <a:endParaRPr lang="en-US" sz="1800" dirty="0">
              <a:solidFill>
                <a:schemeClr val="tx2"/>
              </a:solidFill>
            </a:endParaRPr>
          </a:p>
          <a:p>
            <a:pPr marL="457200" lvl="1" indent="0" algn="ctr">
              <a:buNone/>
            </a:pPr>
            <a:endParaRPr lang="en-US" sz="1800" dirty="0">
              <a:solidFill>
                <a:schemeClr val="tx2"/>
              </a:solidFill>
            </a:endParaRPr>
          </a:p>
          <a:p>
            <a:pPr marL="457200" lvl="1" indent="0" algn="ctr">
              <a:buNone/>
            </a:pPr>
            <a:endParaRPr lang="en-US" sz="1800" dirty="0">
              <a:solidFill>
                <a:schemeClr val="tx2"/>
              </a:solidFill>
            </a:endParaRPr>
          </a:p>
          <a:p>
            <a:pPr marL="457200" lvl="1" indent="0" algn="ctr">
              <a:buNone/>
            </a:pP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Council 1234</a:t>
            </a:r>
          </a:p>
          <a:p>
            <a:pPr marL="457200" lvl="1" indent="0" algn="ctr">
              <a:buNone/>
            </a:pP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Joe Smith GK</a:t>
            </a:r>
          </a:p>
          <a:p>
            <a:pPr marL="457200" lvl="1" indent="0" algn="ctr">
              <a:buNone/>
            </a:pP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Report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D596C4D-C88E-7C70-D661-B78541173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4498AE3-81FD-8278-600E-DE1F045DD5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82F3A50-62E1-FF3F-2074-8F890B89E9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DD19E5C-90B1-869A-99B2-15E6FA7F0F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3B2FA84-A2A1-97BF-4321-F6725BA96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8BF74FA-DA20-D51B-176A-E03041C78F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392" y="1819656"/>
            <a:ext cx="4142232" cy="4142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076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B1B534-7243-2920-DB55-E45C410D8F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9B308F2-94D0-F60F-29E5-FCE06E600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4E5E266-1192-AAF0-49DF-031E218F3D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B40417-8158-E16D-1B37-EF87B2AC2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802955"/>
            <a:ext cx="4766330" cy="1454051"/>
          </a:xfrm>
        </p:spPr>
        <p:txBody>
          <a:bodyPr>
            <a:normAutofit/>
          </a:bodyPr>
          <a:lstStyle/>
          <a:p>
            <a:r>
              <a:rPr lang="en-US" sz="3300" dirty="0">
                <a:solidFill>
                  <a:schemeClr val="tx2"/>
                </a:solidFill>
              </a:rPr>
              <a:t>2026 SOC Meeting Reports 2</a:t>
            </a:r>
            <a:br>
              <a:rPr lang="en-US" sz="3300" dirty="0">
                <a:solidFill>
                  <a:schemeClr val="tx2"/>
                </a:solidFill>
              </a:rPr>
            </a:br>
            <a:r>
              <a:rPr lang="en-US" sz="3300" dirty="0">
                <a:solidFill>
                  <a:schemeClr val="tx2"/>
                </a:solidFill>
              </a:rPr>
              <a:t>Reports for Minute Books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C7AB7C-FC9F-284B-3BCB-D86590CCFE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421683"/>
            <a:ext cx="4765949" cy="3353476"/>
          </a:xfrm>
        </p:spPr>
        <p:txBody>
          <a:bodyPr anchor="t">
            <a:normAutofit/>
          </a:bodyPr>
          <a:lstStyle/>
          <a:p>
            <a:pPr marL="457200" lvl="1" indent="0" algn="ctr">
              <a:buNone/>
            </a:pPr>
            <a:endParaRPr lang="en-US" sz="1800" dirty="0">
              <a:solidFill>
                <a:schemeClr val="tx2"/>
              </a:solidFill>
            </a:endParaRPr>
          </a:p>
          <a:p>
            <a:pPr marL="457200" lvl="1" indent="0" algn="ctr">
              <a:buNone/>
            </a:pPr>
            <a:endParaRPr lang="en-US" sz="1800" dirty="0">
              <a:solidFill>
                <a:schemeClr val="tx2"/>
              </a:solidFill>
            </a:endParaRPr>
          </a:p>
          <a:p>
            <a:pPr marL="457200" lvl="1" indent="0" algn="ctr">
              <a:buNone/>
            </a:pPr>
            <a:endParaRPr lang="en-US" sz="1800" dirty="0">
              <a:solidFill>
                <a:schemeClr val="tx2"/>
              </a:solidFill>
            </a:endParaRPr>
          </a:p>
          <a:p>
            <a:pPr marL="457200" lvl="1" indent="0" algn="ctr">
              <a:buNone/>
            </a:pPr>
            <a:endParaRPr lang="en-US" sz="1800" dirty="0">
              <a:solidFill>
                <a:schemeClr val="tx2"/>
              </a:solidFill>
            </a:endParaRPr>
          </a:p>
          <a:p>
            <a:pPr marL="457200" lvl="1" indent="0" algn="ctr">
              <a:buNone/>
            </a:pP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District Deputy 18</a:t>
            </a:r>
          </a:p>
          <a:p>
            <a:pPr marL="457200" lvl="1" indent="0" algn="ctr">
              <a:buNone/>
            </a:pP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Fred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Higgenbothum</a:t>
            </a:r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algn="ctr">
              <a:buNone/>
            </a:pP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Report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FAAB599-F0A4-D469-CE7B-289AD7C79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0C27654-163F-54C7-726C-0F5C2D4E7D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D9E74E1-E152-43A6-BAA8-F83B86682F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5141E51-CB61-9DE7-7454-0F249DC3D1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913428E-F9DE-518C-80DE-A3B544B4CF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6792E3D8-2387-D03E-6D9B-8E7115F989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392" y="1819656"/>
            <a:ext cx="4142232" cy="4142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195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43A1D1-D3FC-21A2-D7E3-0FC6D10117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406E3B6-4F75-022E-923C-319C5F7E5D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94DA90D-71FC-596E-C0C4-A2FB4C41DE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D3FFC2-7CF4-6594-9291-A9A6F5562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802955"/>
            <a:ext cx="4766330" cy="1454051"/>
          </a:xfrm>
        </p:spPr>
        <p:txBody>
          <a:bodyPr>
            <a:normAutofit/>
          </a:bodyPr>
          <a:lstStyle/>
          <a:p>
            <a:r>
              <a:rPr lang="en-US" sz="3300" dirty="0">
                <a:solidFill>
                  <a:schemeClr val="tx2"/>
                </a:solidFill>
              </a:rPr>
              <a:t>2026 SOC Meeting Reports 2</a:t>
            </a:r>
            <a:br>
              <a:rPr lang="en-US" sz="3300" dirty="0">
                <a:solidFill>
                  <a:schemeClr val="tx2"/>
                </a:solidFill>
              </a:rPr>
            </a:br>
            <a:r>
              <a:rPr lang="en-US" sz="3300" dirty="0">
                <a:solidFill>
                  <a:schemeClr val="tx2"/>
                </a:solidFill>
              </a:rPr>
              <a:t>Reports for Minute Books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A30E4F-7D49-E03C-1E84-D7C6B480E7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421683"/>
            <a:ext cx="4765949" cy="3353476"/>
          </a:xfrm>
        </p:spPr>
        <p:txBody>
          <a:bodyPr anchor="t">
            <a:normAutofit/>
          </a:bodyPr>
          <a:lstStyle/>
          <a:p>
            <a:pPr marL="457200" lvl="1" indent="0" algn="ctr">
              <a:buNone/>
            </a:pPr>
            <a:endParaRPr lang="en-US" sz="1800" dirty="0">
              <a:solidFill>
                <a:schemeClr val="tx2"/>
              </a:solidFill>
            </a:endParaRPr>
          </a:p>
          <a:p>
            <a:pPr marL="457200" lvl="1" indent="0" algn="ctr">
              <a:buNone/>
            </a:pPr>
            <a:endParaRPr lang="en-US" sz="1800" dirty="0">
              <a:solidFill>
                <a:schemeClr val="tx2"/>
              </a:solidFill>
            </a:endParaRPr>
          </a:p>
          <a:p>
            <a:pPr marL="457200" lvl="1" indent="0" algn="ctr">
              <a:buNone/>
            </a:pPr>
            <a:endParaRPr lang="en-US" sz="1800" dirty="0">
              <a:solidFill>
                <a:schemeClr val="tx2"/>
              </a:solidFill>
            </a:endParaRPr>
          </a:p>
          <a:p>
            <a:pPr marL="457200" lvl="1" indent="0" algn="ctr">
              <a:buNone/>
            </a:pPr>
            <a:endParaRPr lang="en-US" sz="1800" dirty="0">
              <a:solidFill>
                <a:schemeClr val="tx2"/>
              </a:solidFill>
            </a:endParaRPr>
          </a:p>
          <a:p>
            <a:pPr marL="457200" lvl="1" indent="0" algn="ctr">
              <a:buNone/>
            </a:pP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 Swim Team</a:t>
            </a:r>
          </a:p>
          <a:p>
            <a:pPr marL="457200" lvl="1" indent="0" algn="ctr">
              <a:buNone/>
            </a:pP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Chairman Billy Bob Jones</a:t>
            </a:r>
          </a:p>
          <a:p>
            <a:pPr marL="457200" lvl="1" indent="0" algn="ctr">
              <a:buNone/>
            </a:pP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Report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8F34BB1-FD6A-D72D-F84D-2863F8D23F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02A8C91-17EC-DC72-2937-10C65B64A8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BCCCFC1-9612-8088-D53B-886AD457B6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43F55C4-EB45-958B-4464-9A745113C0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33FBC7B-9198-BAE3-3F1A-A2785A549A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5ED05D50-763D-84B5-233C-9EEE4C2BF3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392" y="1819656"/>
            <a:ext cx="4142232" cy="4142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138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C1E426-B092-EAD0-0826-D16C017FE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80F8CF2-84AA-C818-5054-3C11AC2AB6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C3ABD7A-54AC-8792-10A5-9D4825C6A2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21116B-4533-2450-31DF-9C13663A5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802955"/>
            <a:ext cx="4766330" cy="1454051"/>
          </a:xfrm>
        </p:spPr>
        <p:txBody>
          <a:bodyPr>
            <a:normAutofit/>
          </a:bodyPr>
          <a:lstStyle/>
          <a:p>
            <a:r>
              <a:rPr lang="en-US" sz="3300" dirty="0">
                <a:solidFill>
                  <a:schemeClr val="tx2"/>
                </a:solidFill>
              </a:rPr>
              <a:t>2026 SOC Meeting Reports 2</a:t>
            </a:r>
            <a:br>
              <a:rPr lang="en-US" sz="3300" dirty="0">
                <a:solidFill>
                  <a:schemeClr val="tx2"/>
                </a:solidFill>
              </a:rPr>
            </a:br>
            <a:r>
              <a:rPr lang="en-US" sz="3300" dirty="0">
                <a:solidFill>
                  <a:schemeClr val="tx2"/>
                </a:solidFill>
              </a:rPr>
              <a:t>Reports for Minute Books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36952B-87DF-A2F9-0D96-A7873D87D5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421683"/>
            <a:ext cx="4765949" cy="3353476"/>
          </a:xfrm>
        </p:spPr>
        <p:txBody>
          <a:bodyPr anchor="t">
            <a:normAutofit/>
          </a:bodyPr>
          <a:lstStyle/>
          <a:p>
            <a:pPr lvl="1"/>
            <a:r>
              <a:rPr lang="en-US" dirty="0">
                <a:solidFill>
                  <a:schemeClr val="tx2"/>
                </a:solidFill>
              </a:rPr>
              <a:t>What to Report</a:t>
            </a:r>
          </a:p>
          <a:p>
            <a:pPr lvl="2"/>
            <a:r>
              <a:rPr lang="en-US" dirty="0">
                <a:solidFill>
                  <a:schemeClr val="tx2"/>
                </a:solidFill>
              </a:rPr>
              <a:t>Activities</a:t>
            </a:r>
          </a:p>
          <a:p>
            <a:pPr lvl="2"/>
            <a:r>
              <a:rPr lang="en-US" dirty="0">
                <a:solidFill>
                  <a:schemeClr val="tx2"/>
                </a:solidFill>
              </a:rPr>
              <a:t>Programs</a:t>
            </a:r>
          </a:p>
          <a:p>
            <a:pPr lvl="2"/>
            <a:r>
              <a:rPr lang="en-US" dirty="0">
                <a:solidFill>
                  <a:schemeClr val="tx2"/>
                </a:solidFill>
              </a:rPr>
              <a:t>Significant Accomplishments</a:t>
            </a:r>
          </a:p>
          <a:p>
            <a:pPr lvl="2"/>
            <a:endParaRPr lang="en-US" sz="1400" dirty="0">
              <a:solidFill>
                <a:schemeClr val="tx2"/>
              </a:solidFill>
            </a:endParaRPr>
          </a:p>
          <a:p>
            <a:pPr lvl="1"/>
            <a:r>
              <a:rPr lang="en-US" dirty="0">
                <a:solidFill>
                  <a:schemeClr val="tx2"/>
                </a:solidFill>
              </a:rPr>
              <a:t>What Not to Report</a:t>
            </a:r>
          </a:p>
          <a:p>
            <a:pPr lvl="2"/>
            <a:r>
              <a:rPr lang="en-US" dirty="0">
                <a:solidFill>
                  <a:schemeClr val="tx2"/>
                </a:solidFill>
              </a:rPr>
              <a:t>Council budget</a:t>
            </a:r>
          </a:p>
          <a:p>
            <a:pPr lvl="2"/>
            <a:r>
              <a:rPr lang="en-US" dirty="0">
                <a:solidFill>
                  <a:schemeClr val="tx2"/>
                </a:solidFill>
              </a:rPr>
              <a:t>Results of Fundraisers</a:t>
            </a:r>
          </a:p>
          <a:p>
            <a:pPr lvl="2"/>
            <a:r>
              <a:rPr lang="en-US" dirty="0">
                <a:solidFill>
                  <a:schemeClr val="tx2"/>
                </a:solidFill>
              </a:rPr>
              <a:t>Member Deaths</a:t>
            </a:r>
          </a:p>
          <a:p>
            <a:pPr lvl="2"/>
            <a:endParaRPr lang="en-US" sz="1400" dirty="0">
              <a:solidFill>
                <a:schemeClr val="tx2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0C0B221-D6E5-7890-5FE6-D0FCF6B49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93DD62-9E75-B5C6-4365-4D2A91E68A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CF1059F-6AAE-07F8-45E2-408967BD98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264CAB4-A19F-52C6-E157-FD44557BA5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17CE26D-7A99-8E3B-D422-88847E68C3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C27CA6BB-5154-E13B-7C45-B1F63B3851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392" y="1819656"/>
            <a:ext cx="4142232" cy="4142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8385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 Fill">
            <a:extLst>
              <a:ext uri="{FF2B5EF4-FFF2-40B4-BE49-F238E27FC236}">
                <a16:creationId xmlns:a16="http://schemas.microsoft.com/office/drawing/2014/main" id="{C3420C89-0B09-4632-A4AF-3971D08BF7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Color Cover">
            <a:extLst>
              <a:ext uri="{FF2B5EF4-FFF2-40B4-BE49-F238E27FC236}">
                <a16:creationId xmlns:a16="http://schemas.microsoft.com/office/drawing/2014/main" id="{4E5CBA61-BF74-40B4-A3A8-366BBA626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C27E70C-5470-4262-B9CE-AE52C51CF4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929"/>
            <a:ext cx="12188952" cy="3490956"/>
            <a:chOff x="651279" y="598259"/>
            <a:chExt cx="10889442" cy="5680742"/>
          </a:xfrm>
        </p:grpSpPr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B5C7D35F-738C-47DF-AD6E-859806E460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Color">
              <a:extLst>
                <a:ext uri="{FF2B5EF4-FFF2-40B4-BE49-F238E27FC236}">
                  <a16:creationId xmlns:a16="http://schemas.microsoft.com/office/drawing/2014/main" id="{740F8C8B-E52F-46CF-89C7-51C6A037CF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D111128F-B4F8-3A14-4F5C-60FD166D03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030" y="1065276"/>
            <a:ext cx="4727448" cy="4727448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E27AF472-EAE3-4572-AB69-B92BD10DB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F4DB9D2-6215-420C-874C-82EADF8C6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F003139-C97C-44FA-B139-32E4DFDCE9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CE4DD6E-8CEA-45EE-B630-DBC22144D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4372F7F-AA3C-470B-AA61-7C35B7722C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4B605BF-D199-43DD-9328-E99F2ADFC6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5D42A77-7336-4A35-8922-8098A16AA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401EE7D-B85D-4C10-AB8C-71884EFB1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63E1BD4-0EB7-439C-B526-1176FB077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4" y="841249"/>
            <a:ext cx="5692953" cy="2587131"/>
          </a:xfrm>
        </p:spPr>
        <p:txBody>
          <a:bodyPr anchor="b">
            <a:norm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2026 SOC Meeting  Per Capita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85E579-B2BE-13A9-C5A4-E0B5D88965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383" y="3646048"/>
            <a:ext cx="5692953" cy="2860449"/>
          </a:xfrm>
        </p:spPr>
        <p:txBody>
          <a:bodyPr anchor="ctr">
            <a:normAutofit fontScale="92500" lnSpcReduction="20000"/>
          </a:bodyPr>
          <a:lstStyle/>
          <a:p>
            <a:endParaRPr lang="en-US" sz="1800" dirty="0">
              <a:solidFill>
                <a:schemeClr val="tx2"/>
              </a:solidFill>
            </a:endParaRPr>
          </a:p>
          <a:p>
            <a:r>
              <a:rPr lang="en-US" sz="1800" dirty="0">
                <a:solidFill>
                  <a:schemeClr val="tx2"/>
                </a:solidFill>
              </a:rPr>
              <a:t>Per Capita Bills are ready</a:t>
            </a:r>
          </a:p>
          <a:p>
            <a:r>
              <a:rPr lang="en-US" sz="1800" dirty="0">
                <a:solidFill>
                  <a:schemeClr val="tx2"/>
                </a:solidFill>
              </a:rPr>
              <a:t>Insurance charges</a:t>
            </a:r>
          </a:p>
          <a:p>
            <a:pPr lvl="1"/>
            <a:r>
              <a:rPr lang="en-US" sz="1800" dirty="0">
                <a:solidFill>
                  <a:schemeClr val="tx2"/>
                </a:solidFill>
              </a:rPr>
              <a:t>Billing Period Changed – 6 months later February 2026</a:t>
            </a:r>
          </a:p>
          <a:p>
            <a:pPr lvl="1"/>
            <a:r>
              <a:rPr lang="en-US" sz="1800" dirty="0">
                <a:solidFill>
                  <a:schemeClr val="tx2"/>
                </a:solidFill>
              </a:rPr>
              <a:t>Current Bill through January 2027</a:t>
            </a:r>
          </a:p>
          <a:p>
            <a:pPr lvl="1"/>
            <a:r>
              <a:rPr lang="en-US" sz="1800" dirty="0">
                <a:solidFill>
                  <a:schemeClr val="tx2"/>
                </a:solidFill>
              </a:rPr>
              <a:t>Billing Period Changed AGAIN – October 2026</a:t>
            </a:r>
          </a:p>
          <a:p>
            <a:pPr lvl="1"/>
            <a:r>
              <a:rPr lang="en-US" sz="1800" dirty="0">
                <a:solidFill>
                  <a:schemeClr val="tx2"/>
                </a:solidFill>
              </a:rPr>
              <a:t>July Bill will include charges for 8 months </a:t>
            </a:r>
          </a:p>
          <a:p>
            <a:pPr lvl="1"/>
            <a:r>
              <a:rPr lang="en-US" sz="1800" dirty="0">
                <a:solidFill>
                  <a:schemeClr val="tx2"/>
                </a:solidFill>
              </a:rPr>
              <a:t>Next Bill July 2027</a:t>
            </a:r>
          </a:p>
          <a:p>
            <a:r>
              <a:rPr lang="en-US" sz="1800" dirty="0">
                <a:solidFill>
                  <a:schemeClr val="tx2"/>
                </a:solidFill>
              </a:rPr>
              <a:t>Sorry </a:t>
            </a:r>
          </a:p>
          <a:p>
            <a:endParaRPr lang="en-US" sz="1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65210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297</Words>
  <Application>Microsoft Office PowerPoint</Application>
  <PresentationFormat>Widescreen</PresentationFormat>
  <Paragraphs>81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Aptos</vt:lpstr>
      <vt:lpstr>Aptos Display</vt:lpstr>
      <vt:lpstr>Arial</vt:lpstr>
      <vt:lpstr>Office Theme</vt:lpstr>
      <vt:lpstr>2026 Mid-Winter Meeting</vt:lpstr>
      <vt:lpstr>2026 SOC Meeting  Reports 1</vt:lpstr>
      <vt:lpstr>2026 SOC Meeting Reports 1</vt:lpstr>
      <vt:lpstr>2026 SOC Meeting Reports 2 Reports for Minute Books</vt:lpstr>
      <vt:lpstr>2026 SOC Meeting Reports 2 Reports for Minute Books</vt:lpstr>
      <vt:lpstr>2026 SOC Meeting Reports 2 Reports for Minute Books</vt:lpstr>
      <vt:lpstr>2026 SOC Meeting Reports 2 Reports for Minute Books</vt:lpstr>
      <vt:lpstr>2026 SOC Meeting Reports 2 Reports for Minute Books</vt:lpstr>
      <vt:lpstr>2026 SOC Meeting  Per Capita</vt:lpstr>
      <vt:lpstr>2026 SOC Meeting  Per Capita</vt:lpstr>
      <vt:lpstr>2026 SOC Meeting  Per Capita</vt:lpstr>
      <vt:lpstr>2026 SOC Meeting  Per Capita</vt:lpstr>
      <vt:lpstr>2026 SOC Meeting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Charles Hahn</dc:creator>
  <cp:lastModifiedBy>Charles Hahn</cp:lastModifiedBy>
  <cp:revision>5</cp:revision>
  <dcterms:created xsi:type="dcterms:W3CDTF">2026-01-14T20:54:35Z</dcterms:created>
  <dcterms:modified xsi:type="dcterms:W3CDTF">2026-07-18T00:36:55Z</dcterms:modified>
</cp:coreProperties>
</file>